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3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28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D02344-0B00-46D5-AA08-6A5726327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D9AA75-4A54-4CCC-B5F1-030CD0E6D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C6AA9C-14E9-4C26-B25D-0BA6FE2C5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2C9586-CE05-4B1D-91FC-65D089E58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233727-B343-4B94-A9E6-A921248DF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587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DCEBD-9DB9-4584-B636-4D483460C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E83AB9-5547-42E6-9BDB-6E7FF11F0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FB2BD7-CBD6-4CB0-B2C4-FA85E92A8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BF0481-5519-43FF-A361-76B7020DD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EEF7B9-0766-498D-B06E-C3536A29F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022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556248D-89AE-4CD7-8E0B-81FF36D146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78E973-3586-4188-9283-C1C102976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FD8F5E-A31E-4358-B800-5D8A31C77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EFDFC1-366D-42ED-B5AF-7861755F7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92787E-3E95-4F37-9309-AC32E1821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16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429BA214-9371-944E-A983-48504350661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47996FB-9723-8B4B-96E6-4B76D968A84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B140DA3-910F-F14C-8182-D2DD3BDD95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 userDrawn="1"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08/07/2025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 userDrawn="1"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 userDrawn="1"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19" name="Titre 1">
            <a:extLst>
              <a:ext uri="{FF2B5EF4-FFF2-40B4-BE49-F238E27FC236}">
                <a16:creationId xmlns:a16="http://schemas.microsoft.com/office/drawing/2014/main" id="{A8F233E3-F95B-1B4D-A640-961FDFBE80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90816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F1D62B-C5C1-4CB6-8A3D-D64F341C5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5C4527-B2BB-4B37-83A4-FC1AB26C0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CCE98E-BDFD-4DC8-BE73-4D83079A1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6AE4B3-6FE7-44C2-8A50-E1768F18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E6CB17-EC64-4B06-9FA4-726584751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00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75A3C3-3C4D-45AA-A6BF-A5E985EAD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7B4551-E232-417C-85C4-33B33C4BA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03FCA2-AF49-4AC4-9E73-84BC76D74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987534-E76F-457F-9FFF-8D1E3B0AB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E9E290-C9AE-4561-A8AA-9E10C5C5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68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0AACDF-D0F3-4B06-80BC-3934B57EC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6E2188-0915-4456-8B72-5CEF8BE55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F55E93-3FC0-4287-8B44-8AB6F7A1F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6168AE-FB87-4067-83A6-77AB6F16A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DEB1EB-E2B7-42F7-A924-C8798F75F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63246AD-9B7F-475D-B202-461217A14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160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3150B-D9EC-4989-B673-583913A5C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063EB6-0D41-45CF-A045-448E2A38D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725E0DC-69A6-42AA-A2EE-58424DA17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093E75B-DBE3-4477-90EE-BD07804D2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FEEC439-19B1-429C-8C75-6332F05B57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372037A-F840-4D3F-A5B3-0EECFCC0D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54BDFC9-F441-4531-9253-592A6F1D6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F11111-BB1F-46DB-BDBB-97068601B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44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947C72-20DF-43B5-B966-C1D16C8E8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7744B24-E3DB-45CF-9611-2DEBD122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C301560-4885-4B47-9B60-BE23D471F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B6BB258-3D2B-40A4-AF03-F224FC1F1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15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A604CF8-8D99-4809-A07E-C92F6C30C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77609B2-F428-467B-BAE3-D1733D858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AE72291-F64D-4E1D-BBF9-9CAB5BBE5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06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CD5D20-3CFF-453F-97AF-3D2B26D2C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516F11-262A-4222-9A62-15BD4B22C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90B00B-5D2E-4C6F-A818-8B40FE03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5876E8B-415C-4195-8EEC-EC355030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00BB8B-6C7B-46B6-8F0F-8F54D5907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4151E4-4FEA-44FF-9D6B-A5CC23693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36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442FB6-BD5F-4151-BEB9-29D24634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EBA0B0E-E7B3-4186-9CA5-01C78FAD4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076C80-7CB9-438C-A7E6-CBAE7C74F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5E41EF-5C2C-47BD-AF39-DEC65F07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7BAFE9-D822-4FF5-91B9-D60E56F3C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70A6808-0D6D-40CD-B8CE-547B1DCBC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37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5D067DE-B356-4387-94DE-A2BDE5BB5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ABE526-6B8C-427A-B4A7-E914E27C2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9D205A-6AFF-44BC-BEE4-6CDA333CD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F2006-1B91-4C4E-A5C5-49A31350AE7E}" type="datetimeFigureOut">
              <a:rPr lang="fr-FR" smtClean="0"/>
              <a:t>08/07/2025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F6FEBA-3FBE-4DA6-A4F8-3B116BC040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BD31D2-62E6-4F7F-B4AB-3575ADF8C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855D6-F43E-43DF-B785-A770B5CE57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998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C2C4B875-97D9-429C-9B45-AB3F4036B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0337" y="6085889"/>
            <a:ext cx="1402369" cy="576036"/>
          </a:xfrm>
          <a:prstGeom prst="rect">
            <a:avLst/>
          </a:prstGeom>
        </p:spPr>
      </p:pic>
      <p:sp>
        <p:nvSpPr>
          <p:cNvPr id="6" name="Sous-titre 5">
            <a:extLst>
              <a:ext uri="{FF2B5EF4-FFF2-40B4-BE49-F238E27FC236}">
                <a16:creationId xmlns:a16="http://schemas.microsoft.com/office/drawing/2014/main" id="{86338723-1C5D-AB49-B31E-1960DDB4E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1150" y="787201"/>
            <a:ext cx="8959735" cy="33185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INFORMATIONS IMPORTANTES – rentrée 2025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05508C9-FBEF-F447-943C-F894242B3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161" y="278550"/>
            <a:ext cx="8959839" cy="484341"/>
          </a:xfrm>
        </p:spPr>
        <p:txBody>
          <a:bodyPr>
            <a:normAutofit fontScale="90000"/>
          </a:bodyPr>
          <a:lstStyle/>
          <a:p>
            <a:r>
              <a:rPr lang="fr-FR" dirty="0"/>
              <a:t>Les ASSURANCES HABITATION </a:t>
            </a:r>
          </a:p>
        </p:txBody>
      </p:sp>
      <p:sp>
        <p:nvSpPr>
          <p:cNvPr id="11" name="Espace réservé du texte 8">
            <a:extLst>
              <a:ext uri="{FF2B5EF4-FFF2-40B4-BE49-F238E27FC236}">
                <a16:creationId xmlns:a16="http://schemas.microsoft.com/office/drawing/2014/main" id="{B8F0BBBF-8F86-40A4-BB7C-8BC4DB13CDBB}"/>
              </a:ext>
            </a:extLst>
          </p:cNvPr>
          <p:cNvSpPr txBox="1">
            <a:spLocks/>
          </p:cNvSpPr>
          <p:nvPr/>
        </p:nvSpPr>
        <p:spPr>
          <a:xfrm>
            <a:off x="5790940" y="2023515"/>
            <a:ext cx="3633312" cy="47682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u="sng" dirty="0"/>
              <a:t>ADH assurance </a:t>
            </a:r>
          </a:p>
          <a:p>
            <a:pPr marL="0" indent="0" algn="just">
              <a:buNone/>
            </a:pPr>
            <a:r>
              <a:rPr lang="fr-FR" sz="1200" dirty="0"/>
              <a:t>Assurance en ligne spécialisée pour étudiants </a:t>
            </a:r>
            <a:r>
              <a:rPr lang="fr-FR" sz="1200" b="1" dirty="0">
                <a:solidFill>
                  <a:schemeClr val="tx1"/>
                </a:solidFill>
              </a:rPr>
              <a:t>(100% en ligne instantanée)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b="1" dirty="0">
                <a:solidFill>
                  <a:schemeClr val="tx1"/>
                </a:solidFill>
              </a:rPr>
              <a:t>Formule sérénité </a:t>
            </a:r>
            <a:r>
              <a:rPr lang="fr-FR" sz="1200" dirty="0">
                <a:solidFill>
                  <a:schemeClr val="tx1"/>
                </a:solidFill>
              </a:rPr>
              <a:t>=</a:t>
            </a:r>
            <a:r>
              <a:rPr lang="fr-FR" sz="1200" b="1" dirty="0">
                <a:solidFill>
                  <a:schemeClr val="tx1"/>
                </a:solidFill>
              </a:rPr>
              <a:t> 62€/an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/>
              <a:t>: 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Incendie, Dégât des eaux, Protection Juridique, Individuelle accident (jeune actif), </a:t>
            </a: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Responsabilité civile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Assistance psychologique, Accompagnement social, Bris de glace, Vol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/>
          </a:p>
          <a:p>
            <a:pPr marL="0" indent="0">
              <a:buNone/>
            </a:pPr>
            <a:r>
              <a:rPr lang="fr-FR" sz="1200" b="1" dirty="0">
                <a:solidFill>
                  <a:schemeClr val="tx1"/>
                </a:solidFill>
              </a:rPr>
              <a:t>Formule confort </a:t>
            </a:r>
            <a:r>
              <a:rPr lang="fr-FR" sz="1200" dirty="0">
                <a:solidFill>
                  <a:schemeClr val="tx1"/>
                </a:solidFill>
              </a:rPr>
              <a:t>=</a:t>
            </a:r>
            <a:r>
              <a:rPr lang="fr-FR" sz="1200" b="1" dirty="0">
                <a:solidFill>
                  <a:schemeClr val="tx1"/>
                </a:solidFill>
              </a:rPr>
              <a:t> 40€/an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/>
              <a:t>: 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Incendie, Dégât des eaux, Protection Juridique, Individuelle accident (jeune actif), Responsabilité civile, Assistance psychologique, Accompagnement social, </a:t>
            </a:r>
            <a:r>
              <a:rPr kumimoji="0" lang="fr-FR" altLang="fr-FR" sz="1200" b="0" i="0" u="none" strike="sng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Bris de glace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fr-FR" altLang="fr-FR" sz="1200" b="0" i="0" u="none" strike="sng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Vol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indent="0">
              <a:buNone/>
            </a:pPr>
            <a:endParaRPr lang="fr-FR" altLang="fr-FR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1200" b="1" dirty="0">
                <a:solidFill>
                  <a:schemeClr val="tx1"/>
                </a:solidFill>
              </a:rPr>
              <a:t>Formule essentielle </a:t>
            </a:r>
            <a:r>
              <a:rPr lang="fr-FR" sz="1200" dirty="0">
                <a:solidFill>
                  <a:schemeClr val="tx1"/>
                </a:solidFill>
              </a:rPr>
              <a:t>=</a:t>
            </a:r>
            <a:r>
              <a:rPr lang="fr-FR" sz="1200" b="1" dirty="0">
                <a:solidFill>
                  <a:schemeClr val="tx1"/>
                </a:solidFill>
              </a:rPr>
              <a:t> 32€/an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/>
              <a:t>: 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Incendie, Dégât des eaux, Protection Juridique, Individuelle accident (jeune actif), </a:t>
            </a:r>
            <a:r>
              <a:rPr kumimoji="0" lang="fr-FR" altLang="fr-FR" sz="1200" b="0" i="0" u="none" strike="sng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Responsabilité civile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fr-FR" altLang="fr-FR" sz="1200" b="0" i="0" u="none" strike="sng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Assistance psychologique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fr-FR" altLang="fr-FR" sz="1200" b="0" i="0" u="none" strike="sng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Accompagnement social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fr-FR" altLang="fr-FR" sz="1200" b="0" i="0" u="none" strike="sng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Bris de glace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fr-FR" altLang="fr-FR" sz="1200" b="0" i="0" u="none" strike="sng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Vol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indent="0">
              <a:buNone/>
            </a:pP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lang="fr-FR" sz="1200" dirty="0"/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endParaRPr lang="fr-FR" dirty="0"/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78F85AA4-DE0E-4EC7-BE27-C8E99BC346A4}"/>
              </a:ext>
            </a:extLst>
          </p:cNvPr>
          <p:cNvSpPr txBox="1">
            <a:spLocks/>
          </p:cNvSpPr>
          <p:nvPr/>
        </p:nvSpPr>
        <p:spPr>
          <a:xfrm>
            <a:off x="1469123" y="4582808"/>
            <a:ext cx="4178642" cy="22089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u="sng" dirty="0" err="1"/>
              <a:t>Luko</a:t>
            </a:r>
            <a:r>
              <a:rPr lang="fr-FR" b="1" u="sng" dirty="0"/>
              <a:t> (Allianz Direct)</a:t>
            </a:r>
          </a:p>
          <a:p>
            <a:pPr marL="0" indent="0">
              <a:buNone/>
            </a:pPr>
            <a:r>
              <a:rPr lang="fr-FR" sz="1200" dirty="0"/>
              <a:t>Souscription </a:t>
            </a:r>
            <a:r>
              <a:rPr lang="fr-FR" sz="1200" b="1" dirty="0"/>
              <a:t>100% en ligne, instantanée</a:t>
            </a:r>
          </a:p>
          <a:p>
            <a:pPr marL="0" indent="0">
              <a:buNone/>
            </a:pPr>
            <a:r>
              <a:rPr lang="fr-FR" sz="1200" dirty="0"/>
              <a:t>Assurance habitation + resp. civile = </a:t>
            </a:r>
            <a:r>
              <a:rPr lang="fr-FR" sz="1200" b="1" dirty="0"/>
              <a:t>87€/an</a:t>
            </a:r>
          </a:p>
          <a:p>
            <a:pPr marL="0" indent="0">
              <a:buNone/>
            </a:pPr>
            <a:r>
              <a:rPr lang="fr-FR" sz="1200" dirty="0"/>
              <a:t>Incendie et explosion, dégât des eaux et gel, évènements climatiques et catastrophes naturelles, catastrophes technologiques et terrorisme, relogement et services d’urgence, responsabilité civile privée, responsabilité civile liée au bâtiment         </a:t>
            </a:r>
            <a:r>
              <a:rPr lang="fr-FR" sz="1200" b="1" dirty="0">
                <a:solidFill>
                  <a:schemeClr val="tx1"/>
                </a:solidFill>
              </a:rPr>
              <a:t>+ Couverture étendue : </a:t>
            </a:r>
            <a:r>
              <a:rPr lang="fr-FR" sz="1200" dirty="0">
                <a:solidFill>
                  <a:schemeClr val="tx1"/>
                </a:solidFill>
              </a:rPr>
              <a:t>lutte contre nuisibles, dépannage serrurerie, bris de glace, dommages électriques, vol et vandalisme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13" name="Espace réservé du texte 8">
            <a:extLst>
              <a:ext uri="{FF2B5EF4-FFF2-40B4-BE49-F238E27FC236}">
                <a16:creationId xmlns:a16="http://schemas.microsoft.com/office/drawing/2014/main" id="{8343547A-7A61-4593-9BF1-94B0F2BBD9BE}"/>
              </a:ext>
            </a:extLst>
          </p:cNvPr>
          <p:cNvSpPr txBox="1">
            <a:spLocks/>
          </p:cNvSpPr>
          <p:nvPr/>
        </p:nvSpPr>
        <p:spPr>
          <a:xfrm>
            <a:off x="159026" y="2031264"/>
            <a:ext cx="5488739" cy="247874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fr-FR" b="1" u="sng" dirty="0"/>
              <a:t>Société Générale (SG)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200" dirty="0"/>
              <a:t>Assurance habitation + responsabilité civile = </a:t>
            </a:r>
            <a:r>
              <a:rPr lang="fr-FR" sz="1200" b="1" dirty="0">
                <a:solidFill>
                  <a:schemeClr val="tx1"/>
                </a:solidFill>
              </a:rPr>
              <a:t>6,82€/mois </a:t>
            </a:r>
            <a:r>
              <a:rPr lang="fr-FR" sz="1200" dirty="0"/>
              <a:t>= </a:t>
            </a:r>
            <a:r>
              <a:rPr lang="fr-FR" sz="1200" b="1" dirty="0">
                <a:solidFill>
                  <a:schemeClr val="tx1"/>
                </a:solidFill>
              </a:rPr>
              <a:t>81,84€/an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effectLst/>
              </a:rPr>
              <a:t>Offre privilège</a:t>
            </a:r>
            <a:r>
              <a:rPr lang="fr-FR" sz="1200" dirty="0">
                <a:solidFill>
                  <a:schemeClr val="tx1"/>
                </a:solidFill>
                <a:effectLst/>
              </a:rPr>
              <a:t> </a:t>
            </a:r>
            <a:r>
              <a:rPr lang="fr-FR" sz="1200" i="1" dirty="0">
                <a:effectLst/>
              </a:rPr>
              <a:t>(offert pour étudiants du campus Evry) </a:t>
            </a:r>
            <a:r>
              <a:rPr lang="fr-FR" sz="1200" dirty="0">
                <a:effectLst/>
              </a:rPr>
              <a:t>: </a:t>
            </a:r>
          </a:p>
          <a:p>
            <a:pPr marL="400050" lvl="1" indent="-1714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80 €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à l’ouverture d’un </a:t>
            </a: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premier compte bancaire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chez SG</a:t>
            </a:r>
          </a:p>
          <a:p>
            <a:pPr marL="400050" lvl="1" indent="-1714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80 €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à la souscription du </a:t>
            </a: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Service Bienvenue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fr-FR" sz="1200" u="sng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jusqu’au 31 janvier 2026</a:t>
            </a:r>
          </a:p>
          <a:p>
            <a:pPr marL="4000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Offre </a:t>
            </a: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Sobrio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= </a:t>
            </a: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1€/an pendant 4 ans 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pour les comptes ouverts en ligne </a:t>
            </a:r>
            <a:r>
              <a:rPr lang="fr-FR" sz="1200" u="sng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jusqu’au 31 décembre 2025</a:t>
            </a:r>
          </a:p>
          <a:p>
            <a:pPr marL="400050" lvl="1" indent="-171450">
              <a:buFont typeface="Arial" panose="020B0604020202020204" pitchFamily="34" charset="0"/>
              <a:buChar char="•"/>
            </a:pPr>
            <a:endParaRPr lang="fr-FR" sz="1200" u="sng" dirty="0"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</a:rPr>
              <a:t>R</a:t>
            </a:r>
            <a:r>
              <a:rPr lang="fr-FR" sz="1200" b="1" dirty="0">
                <a:solidFill>
                  <a:schemeClr val="tx1"/>
                </a:solidFill>
                <a:effectLst/>
              </a:rPr>
              <a:t>éduction WEI</a:t>
            </a:r>
            <a:r>
              <a:rPr lang="fr-FR" sz="1200" b="1" dirty="0">
                <a:effectLst/>
              </a:rPr>
              <a:t> </a:t>
            </a:r>
            <a:r>
              <a:rPr lang="fr-FR" sz="1200" u="sng" dirty="0">
                <a:effectLst/>
              </a:rPr>
              <a:t>après</a:t>
            </a:r>
            <a:r>
              <a:rPr lang="fr-FR" sz="1200" dirty="0">
                <a:effectLst/>
              </a:rPr>
              <a:t> ouverture du compte SG </a:t>
            </a:r>
            <a:r>
              <a:rPr lang="fr-FR" sz="1200" u="sng" dirty="0">
                <a:effectLst/>
              </a:rPr>
              <a:t>et</a:t>
            </a:r>
            <a:r>
              <a:rPr lang="fr-FR" sz="1200" dirty="0">
                <a:effectLst/>
              </a:rPr>
              <a:t> inscription auprès du BDE = </a:t>
            </a:r>
            <a:r>
              <a:rPr lang="fr-FR" sz="1200" b="1" dirty="0">
                <a:solidFill>
                  <a:schemeClr val="tx1"/>
                </a:solidFill>
                <a:effectLst/>
              </a:rPr>
              <a:t>100€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200" b="1" u="sng" dirty="0"/>
              <a:t> 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937BB3-676D-46D6-9666-AED4D9C1926D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2098808" y="1174235"/>
            <a:ext cx="7097913" cy="604071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L’assurance habitation est un document impératif à remettre en </a:t>
            </a:r>
            <a:r>
              <a:rPr lang="fr-FR" b="1" u="sng" dirty="0">
                <a:solidFill>
                  <a:srgbClr val="FF0000"/>
                </a:solidFill>
              </a:rPr>
              <a:t>version papier </a:t>
            </a:r>
            <a:r>
              <a:rPr lang="fr-FR" b="1" dirty="0">
                <a:solidFill>
                  <a:srgbClr val="FF0000"/>
                </a:solidFill>
              </a:rPr>
              <a:t>pour pouvoir récupérer les clés de votre chambre !</a:t>
            </a:r>
            <a:r>
              <a:rPr lang="fr-FR" dirty="0"/>
              <a:t> </a:t>
            </a:r>
          </a:p>
        </p:txBody>
      </p:sp>
      <p:pic>
        <p:nvPicPr>
          <p:cNvPr id="7" name="Graphique 6" descr="Avertissement avec un remplissage uni">
            <a:extLst>
              <a:ext uri="{FF2B5EF4-FFF2-40B4-BE49-F238E27FC236}">
                <a16:creationId xmlns:a16="http://schemas.microsoft.com/office/drawing/2014/main" id="{34D872B6-F849-49EE-9975-557F9F0B14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69123" y="1089962"/>
            <a:ext cx="681677" cy="681677"/>
          </a:xfrm>
          <a:prstGeom prst="rect">
            <a:avLst/>
          </a:prstGeom>
        </p:spPr>
      </p:pic>
      <p:sp>
        <p:nvSpPr>
          <p:cNvPr id="14" name="AutoShape 2" descr="stars SVG">
            <a:extLst>
              <a:ext uri="{FF2B5EF4-FFF2-40B4-BE49-F238E27FC236}">
                <a16:creationId xmlns:a16="http://schemas.microsoft.com/office/drawing/2014/main" id="{E3FDDF3C-4CC2-4605-8E50-CA1D207D18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75000" y="-17907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1ABA5DA2-9AE6-4397-B9E3-116546A7C2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0337" y="5305878"/>
            <a:ext cx="1402369" cy="63440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F1EFBFAF-8E1E-4494-879C-269E69C603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10336" y="4293441"/>
            <a:ext cx="1402370" cy="844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14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C2C4B875-97D9-429C-9B45-AB3F4036B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0337" y="6085889"/>
            <a:ext cx="1402369" cy="576036"/>
          </a:xfrm>
          <a:prstGeom prst="rect">
            <a:avLst/>
          </a:prstGeom>
        </p:spPr>
      </p:pic>
      <p:sp>
        <p:nvSpPr>
          <p:cNvPr id="6" name="Sous-titre 5">
            <a:extLst>
              <a:ext uri="{FF2B5EF4-FFF2-40B4-BE49-F238E27FC236}">
                <a16:creationId xmlns:a16="http://schemas.microsoft.com/office/drawing/2014/main" id="{86338723-1C5D-AB49-B31E-1960DDB4E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1150" y="787201"/>
            <a:ext cx="8959735" cy="33185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IMPORTANT INFORMATION – Intake 2025</a:t>
            </a: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05508C9-FBEF-F447-943C-F894242B3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161" y="278550"/>
            <a:ext cx="8959839" cy="484341"/>
          </a:xfrm>
        </p:spPr>
        <p:txBody>
          <a:bodyPr>
            <a:normAutofit fontScale="90000"/>
          </a:bodyPr>
          <a:lstStyle/>
          <a:p>
            <a:r>
              <a:rPr lang="fr-FR" dirty="0"/>
              <a:t>HOME INSURANCE</a:t>
            </a:r>
          </a:p>
        </p:txBody>
      </p:sp>
      <p:sp>
        <p:nvSpPr>
          <p:cNvPr id="11" name="Espace réservé du texte 8">
            <a:extLst>
              <a:ext uri="{FF2B5EF4-FFF2-40B4-BE49-F238E27FC236}">
                <a16:creationId xmlns:a16="http://schemas.microsoft.com/office/drawing/2014/main" id="{B8F0BBBF-8F86-40A4-BB7C-8BC4DB13CDBB}"/>
              </a:ext>
            </a:extLst>
          </p:cNvPr>
          <p:cNvSpPr txBox="1">
            <a:spLocks/>
          </p:cNvSpPr>
          <p:nvPr/>
        </p:nvSpPr>
        <p:spPr>
          <a:xfrm>
            <a:off x="5790940" y="2085508"/>
            <a:ext cx="3633312" cy="469108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u="sng" dirty="0"/>
              <a:t>ADH insurance</a:t>
            </a:r>
          </a:p>
          <a:p>
            <a:pPr marL="0" indent="0">
              <a:buNone/>
            </a:pPr>
            <a:r>
              <a:rPr lang="fr-FR" sz="1200" dirty="0" err="1"/>
              <a:t>Specialised</a:t>
            </a:r>
            <a:r>
              <a:rPr lang="fr-FR" sz="1200" dirty="0"/>
              <a:t> 100% online insurance for students </a:t>
            </a:r>
            <a:r>
              <a:rPr lang="fr-FR" sz="1200" b="1" dirty="0">
                <a:solidFill>
                  <a:schemeClr val="tx1"/>
                </a:solidFill>
              </a:rPr>
              <a:t>(instant)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b="1" dirty="0">
                <a:solidFill>
                  <a:schemeClr val="tx1"/>
                </a:solidFill>
              </a:rPr>
              <a:t>Serenity package</a:t>
            </a:r>
            <a:r>
              <a:rPr lang="fr-FR" sz="1200" dirty="0">
                <a:solidFill>
                  <a:schemeClr val="tx1"/>
                </a:solidFill>
              </a:rPr>
              <a:t> = </a:t>
            </a:r>
            <a:r>
              <a:rPr lang="fr-FR" sz="1200" b="1" dirty="0">
                <a:solidFill>
                  <a:schemeClr val="tx1"/>
                </a:solidFill>
              </a:rPr>
              <a:t>€62/year </a:t>
            </a:r>
            <a:r>
              <a:rPr lang="fr-FR" sz="1200" dirty="0"/>
              <a:t>: Fire, Water damage, Legal protection, Repeat year compensation (student), Personal accident (young worker), </a:t>
            </a:r>
            <a:r>
              <a:rPr lang="fr-FR" sz="1200" b="1" dirty="0"/>
              <a:t>Civil liability</a:t>
            </a:r>
            <a:r>
              <a:rPr lang="fr-FR" sz="1200" dirty="0"/>
              <a:t>, Psychological assistance, Social support, Glass breakage, Theft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/>
          </a:p>
          <a:p>
            <a:pPr marL="0" indent="0">
              <a:buNone/>
            </a:pPr>
            <a:r>
              <a:rPr lang="fr-FR" altLang="fr-FR" sz="1200" b="1" dirty="0">
                <a:solidFill>
                  <a:schemeClr val="tx1"/>
                </a:solidFill>
              </a:rPr>
              <a:t>Comfort package </a:t>
            </a:r>
            <a:r>
              <a:rPr lang="fr-FR" altLang="fr-FR" sz="1200" dirty="0">
                <a:solidFill>
                  <a:schemeClr val="tx1"/>
                </a:solidFill>
              </a:rPr>
              <a:t>= </a:t>
            </a:r>
            <a:r>
              <a:rPr lang="fr-FR" altLang="fr-FR" sz="1200" b="1" dirty="0">
                <a:solidFill>
                  <a:schemeClr val="tx1"/>
                </a:solidFill>
              </a:rPr>
              <a:t>€40/year </a:t>
            </a:r>
            <a:r>
              <a:rPr lang="fr-FR" altLang="fr-FR" sz="1200" dirty="0">
                <a:solidFill>
                  <a:schemeClr val="tx1"/>
                </a:solidFill>
              </a:rPr>
              <a:t>: Fire, water damage, legal protection, repeat year compensation (student), personal accident (young worker), </a:t>
            </a:r>
            <a:r>
              <a:rPr lang="fr-FR" altLang="fr-FR" sz="1200" b="1" dirty="0">
                <a:solidFill>
                  <a:schemeClr val="tx1"/>
                </a:solidFill>
              </a:rPr>
              <a:t>civil liability</a:t>
            </a:r>
            <a:r>
              <a:rPr lang="fr-FR" altLang="fr-FR" sz="1200" dirty="0">
                <a:solidFill>
                  <a:schemeClr val="tx1"/>
                </a:solidFill>
              </a:rPr>
              <a:t>, psychological assistance, social support, </a:t>
            </a:r>
            <a:r>
              <a:rPr lang="fr-FR" altLang="fr-FR" sz="1200" strike="sngStrike" dirty="0">
                <a:solidFill>
                  <a:schemeClr val="tx1"/>
                </a:solidFill>
              </a:rPr>
              <a:t>glass breakage</a:t>
            </a:r>
            <a:r>
              <a:rPr lang="fr-FR" altLang="fr-FR" sz="1200" dirty="0">
                <a:solidFill>
                  <a:schemeClr val="tx1"/>
                </a:solidFill>
              </a:rPr>
              <a:t>, </a:t>
            </a:r>
            <a:r>
              <a:rPr lang="fr-FR" altLang="fr-FR" sz="1200" strike="sngStrike" dirty="0">
                <a:solidFill>
                  <a:schemeClr val="tx1"/>
                </a:solidFill>
              </a:rPr>
              <a:t>theft</a:t>
            </a:r>
          </a:p>
          <a:p>
            <a:pPr marL="0" indent="0">
              <a:buNone/>
            </a:pPr>
            <a:endParaRPr lang="fr-FR" altLang="fr-FR" sz="1200" strike="sngStrike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Essential package 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= </a:t>
            </a: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€32/year 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Fire, Water damage, Legal protection, Repeat year compensation (student), Personal accident (young worker), </a:t>
            </a:r>
            <a:r>
              <a:rPr kumimoji="0" lang="fr-FR" altLang="fr-FR" sz="1200" b="0" i="0" u="none" strike="sng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Civil liability, Psychological assistance, Social support, Glass breakage, Theft</a:t>
            </a:r>
          </a:p>
          <a:p>
            <a:pPr marL="0" indent="0">
              <a:buNone/>
            </a:pPr>
            <a:endParaRPr lang="fr-FR" sz="1200" dirty="0"/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endParaRPr lang="fr-FR" dirty="0"/>
          </a:p>
        </p:txBody>
      </p:sp>
      <p:sp>
        <p:nvSpPr>
          <p:cNvPr id="13" name="Espace réservé du texte 8">
            <a:extLst>
              <a:ext uri="{FF2B5EF4-FFF2-40B4-BE49-F238E27FC236}">
                <a16:creationId xmlns:a16="http://schemas.microsoft.com/office/drawing/2014/main" id="{8343547A-7A61-4593-9BF1-94B0F2BBD9BE}"/>
              </a:ext>
            </a:extLst>
          </p:cNvPr>
          <p:cNvSpPr txBox="1">
            <a:spLocks/>
          </p:cNvSpPr>
          <p:nvPr/>
        </p:nvSpPr>
        <p:spPr>
          <a:xfrm>
            <a:off x="230614" y="2098710"/>
            <a:ext cx="5488739" cy="256052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fr-FR" b="1" u="sng" dirty="0"/>
              <a:t>Société Générale (SG)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200" dirty="0"/>
              <a:t>Home insurance + civil liability = </a:t>
            </a:r>
            <a:r>
              <a:rPr lang="fr-FR" sz="1200" b="1" dirty="0">
                <a:solidFill>
                  <a:schemeClr val="tx1"/>
                </a:solidFill>
              </a:rPr>
              <a:t>€6,82/month </a:t>
            </a:r>
            <a:r>
              <a:rPr lang="fr-FR" sz="1200" dirty="0">
                <a:solidFill>
                  <a:schemeClr val="tx1"/>
                </a:solidFill>
              </a:rPr>
              <a:t>=</a:t>
            </a:r>
            <a:r>
              <a:rPr lang="fr-FR" sz="1200" b="1" dirty="0">
                <a:solidFill>
                  <a:schemeClr val="tx1"/>
                </a:solidFill>
              </a:rPr>
              <a:t> €81,84/year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effectLst/>
              </a:rPr>
              <a:t>Privilege </a:t>
            </a:r>
            <a:r>
              <a:rPr lang="fr-FR" sz="1200" b="1" dirty="0" err="1">
                <a:solidFill>
                  <a:schemeClr val="tx1"/>
                </a:solidFill>
                <a:effectLst/>
              </a:rPr>
              <a:t>offer</a:t>
            </a:r>
            <a:r>
              <a:rPr lang="fr-FR" sz="1200" b="1" dirty="0">
                <a:solidFill>
                  <a:schemeClr val="tx1"/>
                </a:solidFill>
                <a:effectLst/>
              </a:rPr>
              <a:t> </a:t>
            </a:r>
            <a:r>
              <a:rPr lang="fr-FR" sz="1200" i="1" dirty="0">
                <a:effectLst/>
              </a:rPr>
              <a:t>(gift for </a:t>
            </a:r>
            <a:r>
              <a:rPr lang="fr-FR" sz="1200" i="1" dirty="0" err="1">
                <a:effectLst/>
              </a:rPr>
              <a:t>students</a:t>
            </a:r>
            <a:r>
              <a:rPr lang="fr-FR" sz="1200" i="1" dirty="0">
                <a:effectLst/>
              </a:rPr>
              <a:t> on the Evry campus) </a:t>
            </a:r>
            <a:r>
              <a:rPr lang="fr-FR" sz="1200" dirty="0">
                <a:effectLst/>
              </a:rPr>
              <a:t>: </a:t>
            </a:r>
          </a:p>
          <a:p>
            <a:pPr marL="400050" lvl="1" indent="-1714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€80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when you </a:t>
            </a: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open your first bank account 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with SG</a:t>
            </a:r>
          </a:p>
          <a:p>
            <a:pPr marL="400050" lvl="1" indent="-1714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€80 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when you subscribe to the Welcome Service </a:t>
            </a:r>
            <a:r>
              <a:rPr lang="fr-FR" sz="1200" u="sng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until January 31st 2026</a:t>
            </a:r>
          </a:p>
          <a:p>
            <a:pPr marL="400050" lvl="1" indent="-1714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Sobrio offer 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= </a:t>
            </a:r>
            <a:r>
              <a:rPr lang="fr-FR" sz="12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€1/year for 4 years </a:t>
            </a:r>
            <a:r>
              <a:rPr lang="fr-FR" sz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for accounts opened online until </a:t>
            </a:r>
            <a:r>
              <a:rPr lang="fr-FR" sz="1200" u="sng" dirty="0" err="1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until</a:t>
            </a:r>
            <a:r>
              <a:rPr lang="fr-FR" sz="1200" u="sng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December 31st 2025</a:t>
            </a:r>
          </a:p>
          <a:p>
            <a:pPr marL="400050" lvl="1" indent="-171450">
              <a:buFont typeface="Arial" panose="020B0604020202020204" pitchFamily="34" charset="0"/>
              <a:buChar char="•"/>
            </a:pPr>
            <a:endParaRPr lang="fr-FR" sz="1200" u="sng" dirty="0"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effectLst/>
              </a:rPr>
              <a:t>WEI dis</a:t>
            </a:r>
            <a:r>
              <a:rPr lang="fr-FR" sz="1200" b="1" dirty="0">
                <a:solidFill>
                  <a:schemeClr val="tx1"/>
                </a:solidFill>
              </a:rPr>
              <a:t>count </a:t>
            </a:r>
            <a:r>
              <a:rPr lang="fr-FR" sz="1200" u="sng" dirty="0"/>
              <a:t>after</a:t>
            </a:r>
            <a:r>
              <a:rPr lang="fr-FR" sz="1200" dirty="0"/>
              <a:t> opening an SG account </a:t>
            </a:r>
            <a:r>
              <a:rPr lang="fr-FR" sz="1200" u="sng" dirty="0"/>
              <a:t>and</a:t>
            </a:r>
            <a:r>
              <a:rPr lang="fr-FR" sz="1200" dirty="0"/>
              <a:t> registering with the BDE = </a:t>
            </a:r>
            <a:r>
              <a:rPr lang="fr-FR" sz="1200" b="1" dirty="0">
                <a:solidFill>
                  <a:schemeClr val="tx1"/>
                </a:solidFill>
              </a:rPr>
              <a:t>€100</a:t>
            </a:r>
            <a:endParaRPr lang="fr-FR" sz="1200" b="1" dirty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fr-FR" sz="1200" b="1" u="sng" dirty="0"/>
              <a:t>  </a:t>
            </a:r>
          </a:p>
        </p:txBody>
      </p:sp>
      <p:pic>
        <p:nvPicPr>
          <p:cNvPr id="7" name="Graphique 6" descr="Avertissement avec un remplissage uni">
            <a:extLst>
              <a:ext uri="{FF2B5EF4-FFF2-40B4-BE49-F238E27FC236}">
                <a16:creationId xmlns:a16="http://schemas.microsoft.com/office/drawing/2014/main" id="{34D872B6-F849-49EE-9975-557F9F0B14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69124" y="1143363"/>
            <a:ext cx="681677" cy="681677"/>
          </a:xfrm>
          <a:prstGeom prst="rect">
            <a:avLst/>
          </a:prstGeom>
        </p:spPr>
      </p:pic>
      <p:sp>
        <p:nvSpPr>
          <p:cNvPr id="14" name="AutoShape 2" descr="stars SVG">
            <a:extLst>
              <a:ext uri="{FF2B5EF4-FFF2-40B4-BE49-F238E27FC236}">
                <a16:creationId xmlns:a16="http://schemas.microsoft.com/office/drawing/2014/main" id="{E3FDDF3C-4CC2-4605-8E50-CA1D207D18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75000" y="-17907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1ABA5DA2-9AE6-4397-B9E3-116546A7C2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0337" y="5305878"/>
            <a:ext cx="1402369" cy="634404"/>
          </a:xfrm>
          <a:prstGeom prst="rect">
            <a:avLst/>
          </a:prstGeom>
        </p:spPr>
      </p:pic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CEE540B-BD24-47E0-B25C-9E53844A18A5}"/>
              </a:ext>
            </a:extLst>
          </p:cNvPr>
          <p:cNvSpPr>
            <a:spLocks noGrp="1" noChangeArrowheads="1"/>
          </p:cNvSpPr>
          <p:nvPr>
            <p:ph type="body" idx="14"/>
          </p:nvPr>
        </p:nvSpPr>
        <p:spPr bwMode="auto">
          <a:xfrm>
            <a:off x="2150801" y="1277757"/>
            <a:ext cx="67509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Home insurance is an essential document that must be submitted </a:t>
            </a:r>
            <a:r>
              <a:rPr kumimoji="0" lang="fr-FR" altLang="fr-FR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in hard copy </a:t>
            </a: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before you can collect the keys to your room !</a:t>
            </a: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E1701C35-4BE6-4F10-BF9B-264A2FF3F497}"/>
              </a:ext>
            </a:extLst>
          </p:cNvPr>
          <p:cNvSpPr txBox="1">
            <a:spLocks/>
          </p:cNvSpPr>
          <p:nvPr/>
        </p:nvSpPr>
        <p:spPr>
          <a:xfrm>
            <a:off x="1340603" y="4715770"/>
            <a:ext cx="4378750" cy="20608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u="sng" dirty="0" err="1"/>
              <a:t>Luko</a:t>
            </a:r>
            <a:r>
              <a:rPr lang="fr-FR" b="1" u="sng" dirty="0"/>
              <a:t> (Allianz Direct)</a:t>
            </a:r>
          </a:p>
          <a:p>
            <a:pPr marL="0" indent="0">
              <a:buNone/>
            </a:pPr>
            <a:r>
              <a:rPr lang="fr-FR" sz="1200" b="1" dirty="0"/>
              <a:t>100% online subscription</a:t>
            </a:r>
            <a:endParaRPr lang="fr-FR" sz="1200" dirty="0"/>
          </a:p>
          <a:p>
            <a:pPr marL="0" indent="0">
              <a:buNone/>
            </a:pPr>
            <a:r>
              <a:rPr lang="fr-FR" sz="1200" dirty="0"/>
              <a:t>Home insurance + civil liability = </a:t>
            </a:r>
            <a:r>
              <a:rPr lang="fr-FR" sz="1200" b="1" dirty="0"/>
              <a:t>€87/year</a:t>
            </a:r>
          </a:p>
          <a:p>
            <a:pPr marL="0" indent="0">
              <a:buNone/>
            </a:pPr>
            <a:r>
              <a:rPr lang="en-US" sz="1200" dirty="0"/>
              <a:t>Fire and explosion, water damage and frost, climatic events and natural disasters, technological disasters and terrorism, rehousing and emergency services, private civil liability, building-related civil liability   </a:t>
            </a:r>
          </a:p>
          <a:p>
            <a:pPr marL="0" indent="0">
              <a:buNone/>
            </a:pPr>
            <a:r>
              <a:rPr lang="en-US" sz="1200" b="1" dirty="0"/>
              <a:t>+ Extended cover : </a:t>
            </a:r>
            <a:r>
              <a:rPr lang="en-US" sz="1200" dirty="0"/>
              <a:t>pest control, locksmith repairs, glass breakage, electrical damage, theft and vandalism</a:t>
            </a:r>
            <a:r>
              <a:rPr lang="fr-FR" sz="1200" dirty="0"/>
              <a:t>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EB7B13F-4DB5-4148-8C68-0E7EE80AC1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10336" y="4293441"/>
            <a:ext cx="1402370" cy="844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0152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648</Words>
  <Application>Microsoft Office PowerPoint</Application>
  <PresentationFormat>Grand écran</PresentationFormat>
  <Paragraphs>52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Thème Office</vt:lpstr>
      <vt:lpstr>Les ASSURANCES HABITATION </vt:lpstr>
      <vt:lpstr>HOME INSURANCE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ASSURANCES HABITATION</dc:title>
  <dc:creator>Florent MARIE</dc:creator>
  <cp:lastModifiedBy>Isabelle TOUFFET</cp:lastModifiedBy>
  <cp:revision>18</cp:revision>
  <dcterms:created xsi:type="dcterms:W3CDTF">2025-07-02T09:11:42Z</dcterms:created>
  <dcterms:modified xsi:type="dcterms:W3CDTF">2025-07-08T13:05:49Z</dcterms:modified>
</cp:coreProperties>
</file>