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3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9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857B99-0E4A-497A-96C4-61C167397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ACD5CE-8F79-4F84-8ED3-44FF59B0D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3C241A-6561-4205-9C4E-253E65CC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8546A1-0C2F-4AF6-AFFA-89B974947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47297F-F1EF-4D5A-9690-2F0C890DF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410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31E353-342F-4E60-A2BF-87EFE1D6A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9C5933B-AD0B-4508-9A02-DBB716C065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5F91D2-130A-4ED4-B020-74984B24F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142DFC-F259-4DEB-A309-84983CDD9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001B7F-C560-49B3-B887-8E43ECC5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330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F40C6B9-8621-465C-98E7-DD02EBF5C1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07A741D-0B42-43D3-81F2-DC528D05D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6DA3E5-A48C-4F72-B133-2CAF6866D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C7019F-49E8-43FF-9C5E-E50F68A0C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4A9CD7-CEEC-4C4D-AF45-40BE1E526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542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429BA214-9371-944E-A983-48504350661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47996FB-9723-8B4B-96E6-4B76D968A84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B140DA3-910F-F14C-8182-D2DD3BDD95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 userDrawn="1"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 userDrawn="1"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09/07/2025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 userDrawn="1"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 userDrawn="1"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 userDrawn="1"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19" name="Titre 1">
            <a:extLst>
              <a:ext uri="{FF2B5EF4-FFF2-40B4-BE49-F238E27FC236}">
                <a16:creationId xmlns:a16="http://schemas.microsoft.com/office/drawing/2014/main" id="{A8F233E3-F95B-1B4D-A640-961FDFBE80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154099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6736C8-1650-400D-9D55-B667FBAED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74DE86-8904-4CD2-9863-BA1813A97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C7C7C3-FD32-45A2-BC8F-98BE7FB8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3BD7AE-CA9B-4144-A79D-3B528E7EC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0E7FDE-BE8D-4079-8B6B-CAD653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838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B15BBE-4396-4967-9287-EFD0DD7FC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E07664-8112-4FD9-95C0-0CD641F37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979285-C096-4C78-B0CD-7FCFEE769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F17EF7-5600-497A-BD4E-97FF8DFC2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50021F-A764-4E99-B7CE-0D3C0BF9B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724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379684-FB39-42E9-BCB6-F4BC18447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02B1DD-DAEB-49E2-9E0D-446095BEA7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53571F-17BE-4742-AB7B-9A93C0A81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4AC4DFE-EC26-4F36-B50C-4508C2477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9889C7-3058-4BAA-A0B0-3668C1408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4B77D5-A4F3-4D26-A1E5-24A365B18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7045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2FCBBC-ACBF-4EA4-8D09-B69B14713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BD8E53-1EE3-4940-B1F0-F4BB1E49B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7B4CCF-2E3B-43FD-B787-F94023CF4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AFB685-CEF6-47F6-911D-0F6510B0B4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466851D-8C7F-4873-B683-2FCDB9A2BA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ECA6CA2-F469-4340-B8E4-4AB7846C3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4F35697-9F77-4EE1-85A3-0A91DD2CC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3C6024F-D5B9-4115-B86F-F2FF1489D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708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D03226-1261-4463-8E4C-D7B8225E3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5F54DDB-0EF3-4B1C-8443-3463D716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A2275C-3607-41EF-8349-8EC9560D5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3F41E7-65AF-45FB-AC72-2791EED31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0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97063CA-7FAC-4308-BEC9-D128B06E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12D3C-3601-4B89-B628-C09F91DE9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0ABFB9-9801-42B1-B178-6BBDA66E2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663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A13682-6879-4640-8684-25E28FFD7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E53CD7-271F-40F5-B421-E124375C0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5CD6833-5280-4358-AAEE-86019B243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213C11-FD8B-4D88-9DC4-BE7182FB1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E4E38D-FBC2-4C6C-A3E9-F08C261E6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5A10F98-4CB0-4BE1-A115-8C32DCB29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828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D674F3-F018-42D3-A7B1-C6F420AD9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5B020AD-371D-495C-92B1-2042463A6D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451F96-B9FA-4868-8E55-A5E4CC5FE0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6BDBE7-138B-4263-8062-238ACDAD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6392C0-9872-453E-9ADA-0599F157D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1DC07E-1F02-4210-947C-2EABDEF50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61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F1AD410-639B-429C-87B4-8232EA8C4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08AA3D-30CB-4D8A-8E6D-6292D4F4E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22EABE-2A66-47C3-BEC5-8B6768D75B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062B4-E138-411E-86BF-AB149BD80A02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2E8FCD-F755-467F-8C4B-BB6C1DA73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25CE6B-4588-457A-99F2-75D0F7390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F9B7B-50B5-456C-BA32-CAD609063F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67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12" Type="http://schemas.openxmlformats.org/officeDocument/2006/relationships/image" Target="../media/image14.png"/><Relationship Id="rId17" Type="http://schemas.openxmlformats.org/officeDocument/2006/relationships/image" Target="../media/image19.sv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5" Type="http://schemas.openxmlformats.org/officeDocument/2006/relationships/image" Target="../media/image1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Relationship Id="rId1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12" Type="http://schemas.openxmlformats.org/officeDocument/2006/relationships/image" Target="../media/image14.png"/><Relationship Id="rId17" Type="http://schemas.openxmlformats.org/officeDocument/2006/relationships/image" Target="../media/image19.sv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5" Type="http://schemas.openxmlformats.org/officeDocument/2006/relationships/image" Target="../media/image1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5">
            <a:extLst>
              <a:ext uri="{FF2B5EF4-FFF2-40B4-BE49-F238E27FC236}">
                <a16:creationId xmlns:a16="http://schemas.microsoft.com/office/drawing/2014/main" id="{86338723-1C5D-AB49-B31E-1960DDB4E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1150" y="787201"/>
            <a:ext cx="8959735" cy="331852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INFORMATIONS IMPORTANTES – rentrée 2025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105508C9-FBEF-F447-943C-F894242B35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1161" y="278550"/>
            <a:ext cx="8959839" cy="484341"/>
          </a:xfrm>
        </p:spPr>
        <p:txBody>
          <a:bodyPr>
            <a:normAutofit fontScale="90000"/>
          </a:bodyPr>
          <a:lstStyle/>
          <a:p>
            <a:r>
              <a:rPr lang="fr-FR" dirty="0"/>
              <a:t>LA SEMAINE D’INTEGRATION (SEI)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F3510-C757-41A8-B481-1AD0350BC5F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1581150" y="1143363"/>
            <a:ext cx="7218294" cy="1652846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     </a:t>
            </a:r>
            <a:r>
              <a:rPr lang="fr-FR" b="1" u="sng" dirty="0">
                <a:solidFill>
                  <a:schemeClr val="tx1"/>
                </a:solidFill>
              </a:rPr>
              <a:t>Cotisations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Accès à toutes les activités associatives = </a:t>
            </a:r>
            <a:r>
              <a:rPr lang="fr-FR" b="1" dirty="0">
                <a:solidFill>
                  <a:schemeClr val="tx1"/>
                </a:solidFill>
              </a:rPr>
              <a:t>100€ / 6 mois </a:t>
            </a:r>
            <a:r>
              <a:rPr lang="fr-FR" dirty="0">
                <a:solidFill>
                  <a:schemeClr val="tx1"/>
                </a:solidFill>
              </a:rPr>
              <a:t>OU </a:t>
            </a:r>
            <a:r>
              <a:rPr lang="fr-FR" b="1" dirty="0">
                <a:solidFill>
                  <a:schemeClr val="tx1"/>
                </a:solidFill>
              </a:rPr>
              <a:t>160€ /an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WEI (Week-End d’Intégration)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300€</a:t>
            </a:r>
            <a:r>
              <a:rPr lang="fr-FR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 (tarif standard)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250€</a:t>
            </a:r>
            <a:r>
              <a:rPr lang="fr-FR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 (avec compte Société Générale)</a:t>
            </a:r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828D2F44-45EC-4115-85D3-4D63A4723C3D}"/>
              </a:ext>
            </a:extLst>
          </p:cNvPr>
          <p:cNvSpPr txBox="1">
            <a:spLocks/>
          </p:cNvSpPr>
          <p:nvPr/>
        </p:nvSpPr>
        <p:spPr>
          <a:xfrm>
            <a:off x="1323511" y="3277012"/>
            <a:ext cx="10999694" cy="3580988"/>
          </a:xfrm>
          <a:prstGeom prst="rect">
            <a:avLst/>
          </a:prstGeom>
        </p:spPr>
        <p:txBody>
          <a:bodyPr vert="horz" lIns="91440" tIns="45720" rIns="91440" bIns="45720" numCol="3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kern="120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ea typeface="+mn-ea"/>
                <a:cs typeface="Arial Narrow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Clubs &amp; Créations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Cook’IT</a:t>
            </a:r>
            <a:r>
              <a:rPr lang="fr-FR" sz="1400" dirty="0">
                <a:solidFill>
                  <a:schemeClr val="tx1"/>
                </a:solidFill>
              </a:rPr>
              <a:t> : ateliers cuisine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Trend’INT</a:t>
            </a:r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: upcycling, couture</a:t>
            </a:r>
            <a:r>
              <a:rPr lang="fr-FR" sz="1400" dirty="0">
                <a:solidFill>
                  <a:schemeClr val="tx1"/>
                </a:solidFill>
              </a:rPr>
              <a:t>,</a:t>
            </a:r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crochet</a:t>
            </a: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Bricol’INT</a:t>
            </a:r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: Fablab,  impressions 3D</a:t>
            </a:r>
          </a:p>
          <a:p>
            <a:endParaRPr lang="fr-FR" sz="1400" dirty="0">
              <a:solidFill>
                <a:schemeClr val="tx1"/>
              </a:solidFill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Arts &amp; Culture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Déclic</a:t>
            </a:r>
            <a:r>
              <a:rPr lang="fr-FR" sz="1400" dirty="0">
                <a:solidFill>
                  <a:schemeClr val="tx1"/>
                </a:solidFill>
              </a:rPr>
              <a:t> : Shooting photo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Club Jeux  </a:t>
            </a:r>
            <a:r>
              <a:rPr lang="fr-FR" sz="1400" dirty="0">
                <a:solidFill>
                  <a:schemeClr val="tx1"/>
                </a:solidFill>
              </a:rPr>
              <a:t>: jeu de rôle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Echec et m’INT </a:t>
            </a:r>
            <a:r>
              <a:rPr lang="fr-FR" sz="1400" dirty="0">
                <a:solidFill>
                  <a:schemeClr val="tx1"/>
                </a:solidFill>
              </a:rPr>
              <a:t>: tournoi échecs, blitz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GameINT</a:t>
            </a:r>
          </a:p>
          <a:p>
            <a:endParaRPr lang="fr-FR" sz="1400" dirty="0">
              <a:solidFill>
                <a:schemeClr val="tx1"/>
              </a:solidFill>
            </a:endParaRPr>
          </a:p>
          <a:p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CELL</a:t>
            </a:r>
            <a:r>
              <a:rPr lang="fr-FR" sz="1400" dirty="0">
                <a:solidFill>
                  <a:schemeClr val="tx1"/>
                </a:solidFill>
              </a:rPr>
              <a:t> : Escape Game pré-SEI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Salsa’INT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Rock’INT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Anim’INT</a:t>
            </a:r>
            <a:r>
              <a:rPr lang="fr-FR" sz="1400" dirty="0">
                <a:solidFill>
                  <a:schemeClr val="tx1"/>
                </a:solidFill>
              </a:rPr>
              <a:t> : animés</a:t>
            </a:r>
          </a:p>
          <a:p>
            <a:endParaRPr lang="fr-FR" sz="1400" dirty="0">
              <a:solidFill>
                <a:schemeClr val="tx1"/>
              </a:solidFill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 Activités extérieures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Course d’orientation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Xtreme</a:t>
            </a:r>
            <a:r>
              <a:rPr lang="fr-FR" sz="1400" dirty="0">
                <a:solidFill>
                  <a:schemeClr val="tx1"/>
                </a:solidFill>
              </a:rPr>
              <a:t> : Bingo course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Absinthe</a:t>
            </a:r>
            <a:r>
              <a:rPr lang="fr-FR" sz="1400" dirty="0">
                <a:solidFill>
                  <a:schemeClr val="tx1"/>
                </a:solidFill>
              </a:rPr>
              <a:t> : BBQ, Gonflable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Sprint</a:t>
            </a:r>
            <a:r>
              <a:rPr lang="fr-FR" sz="1400" dirty="0">
                <a:solidFill>
                  <a:schemeClr val="tx1"/>
                </a:solidFill>
              </a:rPr>
              <a:t> : BBQs Assos Pro</a:t>
            </a:r>
          </a:p>
          <a:p>
            <a:endParaRPr lang="fr-FR" sz="1400" dirty="0">
              <a:solidFill>
                <a:schemeClr val="tx1"/>
              </a:solidFill>
            </a:endParaRPr>
          </a:p>
          <a:p>
            <a:endParaRPr lang="fr-FR" sz="1400" dirty="0">
              <a:solidFill>
                <a:schemeClr val="tx1"/>
              </a:solidFill>
            </a:endParaRPr>
          </a:p>
          <a:p>
            <a:endParaRPr lang="fr-FR" sz="1400" dirty="0">
              <a:solidFill>
                <a:schemeClr val="tx1"/>
              </a:solidFill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Interculturel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Welcom</a:t>
            </a:r>
            <a:r>
              <a:rPr lang="fr-FR" sz="1400" dirty="0">
                <a:solidFill>
                  <a:schemeClr val="tx1"/>
                </a:solidFill>
              </a:rPr>
              <a:t> : Waterfight, BBQ, visite pagode</a:t>
            </a:r>
          </a:p>
          <a:p>
            <a:endParaRPr lang="fr-FR" sz="1400" dirty="0">
              <a:solidFill>
                <a:schemeClr val="tx1"/>
              </a:solidFill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Vie pratique &amp;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MiNET</a:t>
            </a:r>
            <a:r>
              <a:rPr lang="fr-FR" sz="1400" dirty="0">
                <a:solidFill>
                  <a:schemeClr val="tx1"/>
                </a:solidFill>
              </a:rPr>
              <a:t> (Install Party)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Epicer’INT</a:t>
            </a:r>
            <a:r>
              <a:rPr lang="fr-FR" sz="1400" dirty="0">
                <a:solidFill>
                  <a:schemeClr val="tx1"/>
                </a:solidFill>
              </a:rPr>
              <a:t> (distribution)</a:t>
            </a:r>
          </a:p>
          <a:p>
            <a:endParaRPr lang="fr-FR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Évènements spéciaux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BBQs (BDA, ASINT, Welcom x partenaires, Muslim’INT, African’IT)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Escape Game, apéro</a:t>
            </a:r>
            <a:endParaRPr lang="fr-FR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fr-FR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4D3D842-B41E-4E55-8185-D891DBD52C86}"/>
              </a:ext>
            </a:extLst>
          </p:cNvPr>
          <p:cNvSpPr txBox="1"/>
          <p:nvPr/>
        </p:nvSpPr>
        <p:spPr>
          <a:xfrm>
            <a:off x="1488383" y="2782268"/>
            <a:ext cx="8856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>
                <a:latin typeface="Century Gothic" panose="020B0502020202020204" pitchFamily="34" charset="0"/>
              </a:rPr>
              <a:t>Activités proposées pendant la pré-SEI (</a:t>
            </a:r>
            <a:r>
              <a:rPr lang="fr-FR" sz="16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26-31 août</a:t>
            </a:r>
            <a:r>
              <a:rPr lang="fr-FR" sz="1600" b="1" u="sng" dirty="0">
                <a:latin typeface="Century Gothic" panose="020B0502020202020204" pitchFamily="34" charset="0"/>
              </a:rPr>
              <a:t>) &amp; SEI (</a:t>
            </a:r>
            <a:r>
              <a:rPr lang="fr-FR" sz="16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1-5 septembre</a:t>
            </a:r>
            <a:r>
              <a:rPr lang="fr-FR" sz="1600" b="1" u="sng" dirty="0">
                <a:latin typeface="Century Gothic" panose="020B0502020202020204" pitchFamily="34" charset="0"/>
              </a:rPr>
              <a:t>) : </a:t>
            </a:r>
          </a:p>
        </p:txBody>
      </p:sp>
      <p:sp>
        <p:nvSpPr>
          <p:cNvPr id="15" name="Soleil 14">
            <a:extLst>
              <a:ext uri="{FF2B5EF4-FFF2-40B4-BE49-F238E27FC236}">
                <a16:creationId xmlns:a16="http://schemas.microsoft.com/office/drawing/2014/main" id="{BE4968A7-AC99-4B73-AAE5-42EC8254CF2D}"/>
              </a:ext>
            </a:extLst>
          </p:cNvPr>
          <p:cNvSpPr/>
          <p:nvPr/>
        </p:nvSpPr>
        <p:spPr>
          <a:xfrm>
            <a:off x="4480177" y="4706478"/>
            <a:ext cx="500934" cy="500935"/>
          </a:xfrm>
          <a:prstGeom prst="su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Graphique 16" descr="Pièces avec un remplissage uni">
            <a:extLst>
              <a:ext uri="{FF2B5EF4-FFF2-40B4-BE49-F238E27FC236}">
                <a16:creationId xmlns:a16="http://schemas.microsoft.com/office/drawing/2014/main" id="{F09C6A03-7793-4151-A492-3E900E1B42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3098" y="1052177"/>
            <a:ext cx="536725" cy="536725"/>
          </a:xfrm>
          <a:prstGeom prst="rect">
            <a:avLst/>
          </a:prstGeom>
        </p:spPr>
      </p:pic>
      <p:pic>
        <p:nvPicPr>
          <p:cNvPr id="19" name="Graphique 18" descr="Caméra vidéo avec un remplissage uni">
            <a:extLst>
              <a:ext uri="{FF2B5EF4-FFF2-40B4-BE49-F238E27FC236}">
                <a16:creationId xmlns:a16="http://schemas.microsoft.com/office/drawing/2014/main" id="{9B4BE521-86F4-4FDE-A55F-414F6F17D0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2877" y="4899763"/>
            <a:ext cx="500935" cy="500935"/>
          </a:xfrm>
          <a:prstGeom prst="rect">
            <a:avLst/>
          </a:prstGeom>
        </p:spPr>
      </p:pic>
      <p:pic>
        <p:nvPicPr>
          <p:cNvPr id="21" name="Graphique 20" descr="Feux d’artifice avec un remplissage uni">
            <a:extLst>
              <a:ext uri="{FF2B5EF4-FFF2-40B4-BE49-F238E27FC236}">
                <a16:creationId xmlns:a16="http://schemas.microsoft.com/office/drawing/2014/main" id="{868318BC-69D9-4934-B596-EA6A62A345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8648" y="2492526"/>
            <a:ext cx="627775" cy="627775"/>
          </a:xfrm>
          <a:prstGeom prst="rect">
            <a:avLst/>
          </a:prstGeom>
        </p:spPr>
      </p:pic>
      <p:pic>
        <p:nvPicPr>
          <p:cNvPr id="22" name="Graphique 21" descr="Feux d’artifice avec un remplissage uni">
            <a:extLst>
              <a:ext uri="{FF2B5EF4-FFF2-40B4-BE49-F238E27FC236}">
                <a16:creationId xmlns:a16="http://schemas.microsoft.com/office/drawing/2014/main" id="{956116AB-2FD0-4ADE-8D29-24F826DDB6A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52790" y="2511222"/>
            <a:ext cx="627775" cy="627775"/>
          </a:xfrm>
          <a:prstGeom prst="rect">
            <a:avLst/>
          </a:prstGeom>
        </p:spPr>
      </p:pic>
      <p:pic>
        <p:nvPicPr>
          <p:cNvPr id="24" name="Graphique 23" descr="Internet avec un remplissage uni">
            <a:extLst>
              <a:ext uri="{FF2B5EF4-FFF2-40B4-BE49-F238E27FC236}">
                <a16:creationId xmlns:a16="http://schemas.microsoft.com/office/drawing/2014/main" id="{BA3BC3AA-05B8-4138-96C5-A874109AEC7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021239" y="4233802"/>
            <a:ext cx="590576" cy="590576"/>
          </a:xfrm>
          <a:prstGeom prst="rect">
            <a:avLst/>
          </a:prstGeom>
        </p:spPr>
      </p:pic>
      <p:pic>
        <p:nvPicPr>
          <p:cNvPr id="28" name="Graphique 27" descr="Lunettes avec un remplissage uni">
            <a:extLst>
              <a:ext uri="{FF2B5EF4-FFF2-40B4-BE49-F238E27FC236}">
                <a16:creationId xmlns:a16="http://schemas.microsoft.com/office/drawing/2014/main" id="{F9F20862-3006-4BDC-88F9-D14E00EEF21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29484" y="3091863"/>
            <a:ext cx="627775" cy="627775"/>
          </a:xfrm>
          <a:prstGeom prst="rect">
            <a:avLst/>
          </a:prstGeom>
        </p:spPr>
      </p:pic>
      <p:pic>
        <p:nvPicPr>
          <p:cNvPr id="30" name="Graphique 29" descr="Vivats avec un remplissage uni">
            <a:extLst>
              <a:ext uri="{FF2B5EF4-FFF2-40B4-BE49-F238E27FC236}">
                <a16:creationId xmlns:a16="http://schemas.microsoft.com/office/drawing/2014/main" id="{7A635F80-282F-4E80-9032-B14A15A00FF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995436" y="3134269"/>
            <a:ext cx="590577" cy="590577"/>
          </a:xfrm>
          <a:prstGeom prst="rect">
            <a:avLst/>
          </a:prstGeom>
        </p:spPr>
      </p:pic>
      <p:pic>
        <p:nvPicPr>
          <p:cNvPr id="32" name="Graphique 31" descr="Étoiles avec un remplissage uni">
            <a:extLst>
              <a:ext uri="{FF2B5EF4-FFF2-40B4-BE49-F238E27FC236}">
                <a16:creationId xmlns:a16="http://schemas.microsoft.com/office/drawing/2014/main" id="{8B107087-3632-4C33-A493-5ADD7D246E1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003185" y="5455112"/>
            <a:ext cx="590576" cy="59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14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5">
            <a:extLst>
              <a:ext uri="{FF2B5EF4-FFF2-40B4-BE49-F238E27FC236}">
                <a16:creationId xmlns:a16="http://schemas.microsoft.com/office/drawing/2014/main" id="{86338723-1C5D-AB49-B31E-1960DDB4E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1150" y="787201"/>
            <a:ext cx="8959735" cy="331852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IMPORTANT INFORMATION – BACK TO SCHOOL 2025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105508C9-FBEF-F447-943C-F894242B35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1161" y="278550"/>
            <a:ext cx="8959839" cy="484341"/>
          </a:xfrm>
        </p:spPr>
        <p:txBody>
          <a:bodyPr>
            <a:normAutofit fontScale="90000"/>
          </a:bodyPr>
          <a:lstStyle/>
          <a:p>
            <a:r>
              <a:rPr lang="fr-FR" dirty="0"/>
              <a:t>INTEGRATION WEEK (SEI)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F3510-C757-41A8-B481-1AD0350BC5F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1581150" y="1143363"/>
            <a:ext cx="7218294" cy="1652846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      </a:t>
            </a:r>
            <a:r>
              <a:rPr lang="en-US" b="1" u="sng" dirty="0">
                <a:solidFill>
                  <a:schemeClr val="tx1"/>
                </a:solidFill>
              </a:rPr>
              <a:t>Membership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Access to all association activities = </a:t>
            </a:r>
            <a:r>
              <a:rPr lang="en-US" b="1" dirty="0">
                <a:solidFill>
                  <a:schemeClr val="tx1"/>
                </a:solidFill>
              </a:rPr>
              <a:t>€100 /6 months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b="1" dirty="0">
                <a:solidFill>
                  <a:schemeClr val="tx1"/>
                </a:solidFill>
              </a:rPr>
              <a:t>€160 /year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WEI (Integration Week-End):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€300 (standard rate)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€250 (with Société Générale account)</a:t>
            </a:r>
            <a:endParaRPr lang="fr-FR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828D2F44-45EC-4115-85D3-4D63A4723C3D}"/>
              </a:ext>
            </a:extLst>
          </p:cNvPr>
          <p:cNvSpPr txBox="1">
            <a:spLocks/>
          </p:cNvSpPr>
          <p:nvPr/>
        </p:nvSpPr>
        <p:spPr>
          <a:xfrm>
            <a:off x="1261519" y="3277012"/>
            <a:ext cx="10999694" cy="3580988"/>
          </a:xfrm>
          <a:prstGeom prst="rect">
            <a:avLst/>
          </a:prstGeom>
        </p:spPr>
        <p:txBody>
          <a:bodyPr vert="horz" lIns="91440" tIns="45720" rIns="91440" bIns="45720" numCol="3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kern="120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ea typeface="+mn-ea"/>
                <a:cs typeface="Arial Narrow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Clubs &amp; Creations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Cook’IT</a:t>
            </a:r>
            <a:r>
              <a:rPr lang="fr-FR" sz="1400" dirty="0">
                <a:solidFill>
                  <a:schemeClr val="tx1"/>
                </a:solidFill>
              </a:rPr>
              <a:t> : cookery workshops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Trend’INT</a:t>
            </a:r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: upcycling, sewing &amp; crochet</a:t>
            </a: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Bricol’INT</a:t>
            </a:r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: Fablab, 3D prints</a:t>
            </a:r>
          </a:p>
          <a:p>
            <a:endParaRPr lang="fr-FR" sz="1400" dirty="0">
              <a:solidFill>
                <a:schemeClr val="tx1"/>
              </a:solidFill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Arts &amp; Culture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Déclic</a:t>
            </a:r>
            <a:r>
              <a:rPr lang="fr-FR" sz="1400" dirty="0">
                <a:solidFill>
                  <a:schemeClr val="tx1"/>
                </a:solidFill>
              </a:rPr>
              <a:t> : Shooting photo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Club Jeux  </a:t>
            </a:r>
            <a:r>
              <a:rPr lang="fr-FR" sz="1400" dirty="0">
                <a:solidFill>
                  <a:schemeClr val="tx1"/>
                </a:solidFill>
              </a:rPr>
              <a:t>: role-playing game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Echec et m’INT </a:t>
            </a:r>
            <a:r>
              <a:rPr lang="fr-FR" sz="1400" dirty="0">
                <a:solidFill>
                  <a:schemeClr val="tx1"/>
                </a:solidFill>
              </a:rPr>
              <a:t>: chess contest, blitz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GameINT</a:t>
            </a:r>
          </a:p>
          <a:p>
            <a:endParaRPr lang="fr-FR" sz="1400" dirty="0">
              <a:solidFill>
                <a:schemeClr val="tx1"/>
              </a:solidFill>
            </a:endParaRPr>
          </a:p>
          <a:p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CELL</a:t>
            </a:r>
            <a:r>
              <a:rPr lang="fr-FR" sz="1400" dirty="0">
                <a:solidFill>
                  <a:schemeClr val="tx1"/>
                </a:solidFill>
              </a:rPr>
              <a:t> : Escape Game pre-SEI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Salsa’INT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Rock’INT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Anim’INT</a:t>
            </a:r>
            <a:r>
              <a:rPr lang="fr-FR" sz="1400" dirty="0">
                <a:solidFill>
                  <a:schemeClr val="tx1"/>
                </a:solidFill>
              </a:rPr>
              <a:t> : animated</a:t>
            </a:r>
          </a:p>
          <a:p>
            <a:endParaRPr lang="fr-FR" sz="1400" dirty="0">
              <a:solidFill>
                <a:schemeClr val="tx1"/>
              </a:solidFill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Outdoor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Orienteering race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Xtreme</a:t>
            </a:r>
            <a:r>
              <a:rPr lang="fr-FR" sz="1400" dirty="0">
                <a:solidFill>
                  <a:schemeClr val="tx1"/>
                </a:solidFill>
              </a:rPr>
              <a:t> : Bingo course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Absinthe</a:t>
            </a:r>
            <a:r>
              <a:rPr lang="fr-FR" sz="1400" dirty="0">
                <a:solidFill>
                  <a:schemeClr val="tx1"/>
                </a:solidFill>
              </a:rPr>
              <a:t> : BBQ, Bouncy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Sprint</a:t>
            </a:r>
            <a:r>
              <a:rPr lang="fr-FR" sz="1400" dirty="0">
                <a:solidFill>
                  <a:schemeClr val="tx1"/>
                </a:solidFill>
              </a:rPr>
              <a:t> : BBQs Assos Pro</a:t>
            </a:r>
          </a:p>
          <a:p>
            <a:endParaRPr lang="fr-FR" sz="1400" dirty="0">
              <a:solidFill>
                <a:schemeClr val="tx1"/>
              </a:solidFill>
            </a:endParaRPr>
          </a:p>
          <a:p>
            <a:endParaRPr lang="fr-FR" sz="1400" dirty="0">
              <a:solidFill>
                <a:schemeClr val="tx1"/>
              </a:solidFill>
            </a:endParaRPr>
          </a:p>
          <a:p>
            <a:endParaRPr lang="fr-FR" sz="1400" dirty="0">
              <a:solidFill>
                <a:schemeClr val="tx1"/>
              </a:solidFill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Intercultural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Welcom</a:t>
            </a:r>
            <a:r>
              <a:rPr lang="fr-FR" sz="1400" dirty="0">
                <a:solidFill>
                  <a:schemeClr val="tx1"/>
                </a:solidFill>
              </a:rPr>
              <a:t> : Waterfight, BBQ, pagoda visit</a:t>
            </a:r>
          </a:p>
          <a:p>
            <a:endParaRPr lang="fr-FR" sz="1400" dirty="0">
              <a:solidFill>
                <a:schemeClr val="tx1"/>
              </a:solidFill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Practical life &amp;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MiNET</a:t>
            </a:r>
            <a:r>
              <a:rPr lang="fr-FR" sz="1400" dirty="0">
                <a:solidFill>
                  <a:schemeClr val="tx1"/>
                </a:solidFill>
              </a:rPr>
              <a:t> (Install Party)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Epicer’INT</a:t>
            </a:r>
            <a:r>
              <a:rPr lang="fr-FR" sz="1400" dirty="0">
                <a:solidFill>
                  <a:schemeClr val="tx1"/>
                </a:solidFill>
              </a:rPr>
              <a:t> (distribution)</a:t>
            </a:r>
          </a:p>
          <a:p>
            <a:endParaRPr lang="fr-FR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fr-FR" sz="1400" dirty="0">
                <a:solidFill>
                  <a:schemeClr val="tx1"/>
                </a:solidFill>
              </a:rPr>
              <a:t>Special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BBQs (BDA, ASINT, Welcom x partners, Muslim’INT, African’IT)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Escape Game, aperitif</a:t>
            </a:r>
            <a:endParaRPr lang="fr-FR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fr-FR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4D3D842-B41E-4E55-8185-D891DBD52C86}"/>
              </a:ext>
            </a:extLst>
          </p:cNvPr>
          <p:cNvSpPr txBox="1"/>
          <p:nvPr/>
        </p:nvSpPr>
        <p:spPr>
          <a:xfrm>
            <a:off x="1488383" y="2782268"/>
            <a:ext cx="79514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>
                <a:latin typeface="Century Gothic" panose="020B0502020202020204" pitchFamily="34" charset="0"/>
              </a:rPr>
              <a:t>Activities during pre-SEI (</a:t>
            </a:r>
            <a:r>
              <a:rPr lang="fr-FR" sz="16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August 26th-31st</a:t>
            </a:r>
            <a:r>
              <a:rPr lang="fr-FR" sz="1600" b="1" u="sng" dirty="0">
                <a:latin typeface="Century Gothic" panose="020B0502020202020204" pitchFamily="34" charset="0"/>
              </a:rPr>
              <a:t>) &amp; SEI (</a:t>
            </a:r>
            <a:r>
              <a:rPr lang="fr-FR" sz="16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September 1st-5th</a:t>
            </a:r>
            <a:r>
              <a:rPr lang="fr-FR" sz="1600" b="1" u="sng" dirty="0"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15" name="Soleil 14">
            <a:extLst>
              <a:ext uri="{FF2B5EF4-FFF2-40B4-BE49-F238E27FC236}">
                <a16:creationId xmlns:a16="http://schemas.microsoft.com/office/drawing/2014/main" id="{BE4968A7-AC99-4B73-AAE5-42EC8254CF2D}"/>
              </a:ext>
            </a:extLst>
          </p:cNvPr>
          <p:cNvSpPr/>
          <p:nvPr/>
        </p:nvSpPr>
        <p:spPr>
          <a:xfrm>
            <a:off x="4402687" y="4706478"/>
            <a:ext cx="500934" cy="500935"/>
          </a:xfrm>
          <a:prstGeom prst="su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Graphique 16" descr="Pièces avec un remplissage uni">
            <a:extLst>
              <a:ext uri="{FF2B5EF4-FFF2-40B4-BE49-F238E27FC236}">
                <a16:creationId xmlns:a16="http://schemas.microsoft.com/office/drawing/2014/main" id="{F09C6A03-7793-4151-A492-3E900E1B42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3098" y="1052177"/>
            <a:ext cx="536725" cy="536725"/>
          </a:xfrm>
          <a:prstGeom prst="rect">
            <a:avLst/>
          </a:prstGeom>
        </p:spPr>
      </p:pic>
      <p:pic>
        <p:nvPicPr>
          <p:cNvPr id="19" name="Graphique 18" descr="Caméra vidéo avec un remplissage uni">
            <a:extLst>
              <a:ext uri="{FF2B5EF4-FFF2-40B4-BE49-F238E27FC236}">
                <a16:creationId xmlns:a16="http://schemas.microsoft.com/office/drawing/2014/main" id="{9B4BE521-86F4-4FDE-A55F-414F6F17D0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5128" y="4899763"/>
            <a:ext cx="500935" cy="500935"/>
          </a:xfrm>
          <a:prstGeom prst="rect">
            <a:avLst/>
          </a:prstGeom>
        </p:spPr>
      </p:pic>
      <p:pic>
        <p:nvPicPr>
          <p:cNvPr id="21" name="Graphique 20" descr="Feux d’artifice avec un remplissage uni">
            <a:extLst>
              <a:ext uri="{FF2B5EF4-FFF2-40B4-BE49-F238E27FC236}">
                <a16:creationId xmlns:a16="http://schemas.microsoft.com/office/drawing/2014/main" id="{868318BC-69D9-4934-B596-EA6A62A345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8648" y="2492526"/>
            <a:ext cx="627775" cy="627775"/>
          </a:xfrm>
          <a:prstGeom prst="rect">
            <a:avLst/>
          </a:prstGeom>
        </p:spPr>
      </p:pic>
      <p:pic>
        <p:nvPicPr>
          <p:cNvPr id="22" name="Graphique 21" descr="Feux d’artifice avec un remplissage uni">
            <a:extLst>
              <a:ext uri="{FF2B5EF4-FFF2-40B4-BE49-F238E27FC236}">
                <a16:creationId xmlns:a16="http://schemas.microsoft.com/office/drawing/2014/main" id="{956116AB-2FD0-4ADE-8D29-24F826DDB6A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52790" y="2511222"/>
            <a:ext cx="627775" cy="627775"/>
          </a:xfrm>
          <a:prstGeom prst="rect">
            <a:avLst/>
          </a:prstGeom>
        </p:spPr>
      </p:pic>
      <p:pic>
        <p:nvPicPr>
          <p:cNvPr id="24" name="Graphique 23" descr="Internet avec un remplissage uni">
            <a:extLst>
              <a:ext uri="{FF2B5EF4-FFF2-40B4-BE49-F238E27FC236}">
                <a16:creationId xmlns:a16="http://schemas.microsoft.com/office/drawing/2014/main" id="{BA3BC3AA-05B8-4138-96C5-A874109AEC7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005741" y="4233802"/>
            <a:ext cx="590576" cy="590576"/>
          </a:xfrm>
          <a:prstGeom prst="rect">
            <a:avLst/>
          </a:prstGeom>
        </p:spPr>
      </p:pic>
      <p:pic>
        <p:nvPicPr>
          <p:cNvPr id="28" name="Graphique 27" descr="Lunettes avec un remplissage uni">
            <a:extLst>
              <a:ext uri="{FF2B5EF4-FFF2-40B4-BE49-F238E27FC236}">
                <a16:creationId xmlns:a16="http://schemas.microsoft.com/office/drawing/2014/main" id="{F9F20862-3006-4BDC-88F9-D14E00EEF21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21735" y="3091863"/>
            <a:ext cx="627775" cy="627775"/>
          </a:xfrm>
          <a:prstGeom prst="rect">
            <a:avLst/>
          </a:prstGeom>
        </p:spPr>
      </p:pic>
      <p:pic>
        <p:nvPicPr>
          <p:cNvPr id="30" name="Graphique 29" descr="Vivats avec un remplissage uni">
            <a:extLst>
              <a:ext uri="{FF2B5EF4-FFF2-40B4-BE49-F238E27FC236}">
                <a16:creationId xmlns:a16="http://schemas.microsoft.com/office/drawing/2014/main" id="{7A635F80-282F-4E80-9032-B14A15A00FF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987687" y="3134269"/>
            <a:ext cx="590577" cy="590577"/>
          </a:xfrm>
          <a:prstGeom prst="rect">
            <a:avLst/>
          </a:prstGeom>
        </p:spPr>
      </p:pic>
      <p:pic>
        <p:nvPicPr>
          <p:cNvPr id="32" name="Graphique 31" descr="Étoiles avec un remplissage uni">
            <a:extLst>
              <a:ext uri="{FF2B5EF4-FFF2-40B4-BE49-F238E27FC236}">
                <a16:creationId xmlns:a16="http://schemas.microsoft.com/office/drawing/2014/main" id="{8B107087-3632-4C33-A493-5ADD7D246E1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995436" y="5455112"/>
            <a:ext cx="590576" cy="59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1276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352</Words>
  <Application>Microsoft Office PowerPoint</Application>
  <PresentationFormat>Grand écran</PresentationFormat>
  <Paragraphs>86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Thème Office</vt:lpstr>
      <vt:lpstr>LA SEMAINE D’INTEGRATION (SEI)</vt:lpstr>
      <vt:lpstr>INTEGRATION WEEK (SEI)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VIE ASSOCIATIVE</dc:title>
  <dc:creator>Florent MARIE</dc:creator>
  <cp:lastModifiedBy>Florent MARIE</cp:lastModifiedBy>
  <cp:revision>18</cp:revision>
  <dcterms:created xsi:type="dcterms:W3CDTF">2025-07-01T09:55:04Z</dcterms:created>
  <dcterms:modified xsi:type="dcterms:W3CDTF">2025-07-09T14:53:15Z</dcterms:modified>
</cp:coreProperties>
</file>